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6" r:id="rId3"/>
    <p:sldId id="286" r:id="rId4"/>
    <p:sldId id="296" r:id="rId5"/>
    <p:sldId id="297" r:id="rId6"/>
    <p:sldId id="291" r:id="rId7"/>
    <p:sldId id="313" r:id="rId8"/>
    <p:sldId id="314" r:id="rId9"/>
    <p:sldId id="290" r:id="rId10"/>
    <p:sldId id="298" r:id="rId11"/>
    <p:sldId id="301" r:id="rId12"/>
    <p:sldId id="302" r:id="rId13"/>
    <p:sldId id="319" r:id="rId14"/>
    <p:sldId id="303" r:id="rId15"/>
    <p:sldId id="304" r:id="rId16"/>
    <p:sldId id="320" r:id="rId17"/>
    <p:sldId id="315" r:id="rId18"/>
    <p:sldId id="321" r:id="rId19"/>
    <p:sldId id="316" r:id="rId20"/>
    <p:sldId id="305" r:id="rId21"/>
    <p:sldId id="292" r:id="rId22"/>
    <p:sldId id="317" r:id="rId23"/>
    <p:sldId id="318" r:id="rId24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41667" autoAdjust="0"/>
  </p:normalViewPr>
  <p:slideViewPr>
    <p:cSldViewPr>
      <p:cViewPr>
        <p:scale>
          <a:sx n="86" d="100"/>
          <a:sy n="86" d="100"/>
        </p:scale>
        <p:origin x="-89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20"/>
    </p:cViewPr>
  </p:outlineViewPr>
  <p:notesTextViewPr>
    <p:cViewPr>
      <p:scale>
        <a:sx n="1" d="1"/>
        <a:sy n="1" d="1"/>
      </p:scale>
      <p:origin x="0" y="0"/>
    </p:cViewPr>
  </p:notesText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DD7AB-67CA-4284-BF4B-839411DBF6DC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37988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37988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B9737-449D-4387-8231-C44763EB6D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4772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2765C-5546-441B-B86B-5C5E19116460}" type="datetimeFigureOut">
              <a:rPr lang="en-US" smtClean="0"/>
              <a:pPr/>
              <a:t>3/12/2012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690563"/>
            <a:ext cx="4597400" cy="3449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69793"/>
            <a:ext cx="5486400" cy="4139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37988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737988"/>
            <a:ext cx="2971800" cy="4599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8C8D0-1995-43F5-BC13-E5B892D8DA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087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349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3495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08695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3495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5439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881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349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7277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08C8D0-1995-43F5-BC13-E5B892D8DA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78A646-F319-4A07-B0FE-95EAE59D49F5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3EC7-5136-49F0-9D5B-14308CB793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E8DB99-5B20-4D2B-9C99-5DB778904A0F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BB0FD-F4A1-471F-8125-7AA6B9E4C1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53BD5F-C3A2-4E0C-9B5B-5BC2C3E47BC1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2F321-B969-42DA-AD5E-108A986F34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4FFC12-9EFC-4869-AFE1-652E78EABA8D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9210EE-6EFE-461D-91C8-943B1809E7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7F0CC2-EF0D-425A-AF2D-708A1F8FE770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5A6F34-13B9-47B6-9F77-5C42E56341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EAB4E3-FA65-499A-A376-2AED1B2BB248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F3A10-06C4-4A8D-95A9-C3CA579CE6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241BB9-7800-4075-A2D7-442F2ED1C4AD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D9549-CECD-422E-9409-A6061D6733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E601F-7021-47BE-A47D-2DD78B6F373C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8160DD-672F-493A-91D0-EDF3594EB0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D9726-205B-4192-9F53-A2DA63DC1211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8D384-B08A-496B-83B0-EA2C15F132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7B4AC0-542D-41F4-9F19-FC74B444831F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31C98-DB2A-49BC-9037-F9DC27EB56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362B4C-D437-45BD-96A8-A5AC22E255C4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6F076E-470C-42DE-88AC-0D78AF31C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52F8FC-FFC2-4B79-80EA-D2739307B054}" type="datetimeFigureOut">
              <a:rPr lang="en-US" smtClean="0"/>
              <a:pPr>
                <a:defRPr/>
              </a:pPr>
              <a:t>3/12/2012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66F246-C847-46CD-B48E-277F4807B5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jisc-adat.com/adat/adat_ebooks.p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lib.com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miree.ku@duke.edu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dpf.org/about-us/industry-statistic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ublishers.org/bookstats/formats/" TargetMode="External"/><Relationship Id="rId4" Type="http://schemas.openxmlformats.org/officeDocument/2006/relationships/hyperlink" Target="http://www.bisg.org/publications/product.php?p=19&amp;c=43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orp.credoreference.com/products/product-list/credo-general-reference.html" TargetMode="External"/><Relationship Id="rId3" Type="http://schemas.openxmlformats.org/officeDocument/2006/relationships/hyperlink" Target="http://www.eblib.com/" TargetMode="External"/><Relationship Id="rId7" Type="http://schemas.openxmlformats.org/officeDocument/2006/relationships/hyperlink" Target="http://www.myilibrary.com/Home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dobe.com/products/digitaleditions/" TargetMode="External"/><Relationship Id="rId5" Type="http://schemas.openxmlformats.org/officeDocument/2006/relationships/hyperlink" Target="http://www.ebscohost.com/ebooks/academic/subscriptions/academic-ebook-subscriptions" TargetMode="External"/><Relationship Id="rId4" Type="http://schemas.openxmlformats.org/officeDocument/2006/relationships/hyperlink" Target="http://www.ebrary.com/corp/index.j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25460" y="2138785"/>
            <a:ext cx="7772400" cy="1470025"/>
          </a:xfrm>
        </p:spPr>
        <p:txBody>
          <a:bodyPr>
            <a:noAutofit/>
          </a:bodyPr>
          <a:lstStyle/>
          <a:p>
            <a:r>
              <a:rPr lang="en-US" sz="6000" dirty="0"/>
              <a:t>E</a:t>
            </a:r>
            <a:r>
              <a:rPr lang="en-US" sz="6000" dirty="0" smtClean="0"/>
              <a:t>-book Landscape </a:t>
            </a:r>
            <a:br>
              <a:rPr lang="en-US" sz="6000" dirty="0" smtClean="0"/>
            </a:br>
            <a:r>
              <a:rPr lang="en-US" sz="6000" dirty="0" smtClean="0"/>
              <a:t>in Academic Libraries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995150" cy="2350915"/>
          </a:xfrm>
        </p:spPr>
        <p:txBody>
          <a:bodyPr rtlCol="0"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Committee on Korean Materials Program</a:t>
            </a:r>
          </a:p>
          <a:p>
            <a:pPr algn="r"/>
            <a:r>
              <a:rPr lang="en-US" dirty="0" err="1" smtClean="0"/>
              <a:t>Miree</a:t>
            </a:r>
            <a:r>
              <a:rPr lang="en-US" dirty="0" smtClean="0"/>
              <a:t> Ku, Duke University</a:t>
            </a:r>
          </a:p>
          <a:p>
            <a:endParaRPr lang="en-US" sz="1600" dirty="0" smtClean="0"/>
          </a:p>
          <a:p>
            <a:pPr algn="r"/>
            <a:r>
              <a:rPr lang="en-US" sz="2400" dirty="0" smtClean="0"/>
              <a:t>March  14, 2012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75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Additional features?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8046"/>
            <a:ext cx="8229600" cy="523675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Search across text</a:t>
            </a:r>
          </a:p>
          <a:p>
            <a:r>
              <a:rPr lang="en-US" dirty="0" smtClean="0"/>
              <a:t>Text highlighting</a:t>
            </a:r>
          </a:p>
          <a:p>
            <a:r>
              <a:rPr lang="en-US" dirty="0" smtClean="0"/>
              <a:t>Dictionary assistance</a:t>
            </a:r>
          </a:p>
          <a:p>
            <a:r>
              <a:rPr lang="en-US" dirty="0" smtClean="0"/>
              <a:t>Usage statistics</a:t>
            </a:r>
          </a:p>
          <a:p>
            <a:r>
              <a:rPr lang="en-US" dirty="0" smtClean="0"/>
              <a:t>Abstracts provided</a:t>
            </a:r>
          </a:p>
          <a:p>
            <a:r>
              <a:rPr lang="en-US" dirty="0" err="1" smtClean="0"/>
              <a:t>Deduplication</a:t>
            </a:r>
            <a:endParaRPr lang="en-US" dirty="0" smtClean="0"/>
          </a:p>
          <a:p>
            <a:r>
              <a:rPr lang="en-US" dirty="0" smtClean="0"/>
              <a:t>MARC records for online catalog </a:t>
            </a:r>
          </a:p>
          <a:p>
            <a:r>
              <a:rPr lang="en-US" dirty="0" smtClean="0"/>
              <a:t>Exporting: </a:t>
            </a:r>
            <a:r>
              <a:rPr lang="en-US" dirty="0" err="1" smtClean="0"/>
              <a:t>Refworks</a:t>
            </a:r>
            <a:r>
              <a:rPr lang="en-US" dirty="0" smtClean="0"/>
              <a:t>, Endnote, Email etc</a:t>
            </a:r>
          </a:p>
          <a:p>
            <a:r>
              <a:rPr lang="en-US" dirty="0" smtClean="0"/>
              <a:t>Linking: Title, Chapter, Page, Citation, Full text, MARC, Open URL, OPAC, etc</a:t>
            </a:r>
          </a:p>
          <a:p>
            <a:r>
              <a:rPr lang="en-US" dirty="0" smtClean="0"/>
              <a:t>Indexing: Library of Congress, Dewey Decimal, BIC Subject Codes, 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50" y="924465"/>
            <a:ext cx="7210025" cy="569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21880" y="274638"/>
            <a:ext cx="8652031" cy="346247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hlinkClick r:id="rId4"/>
              </a:rPr>
              <a:t>Compare eBook Platforms </a:t>
            </a:r>
            <a:r>
              <a:rPr lang="en-US" sz="2200" b="1" dirty="0" smtClean="0"/>
              <a:t>(JISC Academic Database Assessment Tool)</a:t>
            </a: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037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E-book Platforms Comparison Results</a:t>
            </a:r>
            <a:endParaRPr lang="en-US" sz="28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091" y="1152150"/>
            <a:ext cx="4401910" cy="5009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3790" y="1152151"/>
            <a:ext cx="4250120" cy="5009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are the main concerns?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Complex business models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sz="3600" b="1" dirty="0" smtClean="0">
                <a:solidFill>
                  <a:srgbClr val="00B050"/>
                </a:solidFill>
              </a:rPr>
              <a:t>Multiple platforms and formats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Complex licensing issues &amp; DRM(Digital Right Management) restrictions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Ownership</a:t>
            </a:r>
          </a:p>
        </p:txBody>
      </p:sp>
    </p:spTree>
    <p:extLst>
      <p:ext uri="{BB962C8B-B14F-4D97-AF65-F5344CB8AC3E}">
        <p14:creationId xmlns:p14="http://schemas.microsoft.com/office/powerpoint/2010/main" xmlns="" val="369974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393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Why so many different formats?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256"/>
            <a:ext cx="8229600" cy="5049908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-book Formats</a:t>
            </a:r>
          </a:p>
          <a:p>
            <a:pPr lvl="1"/>
            <a:r>
              <a:rPr lang="en-US" dirty="0" smtClean="0"/>
              <a:t>Plain text, HTML, PostScript, PDF, EPUB, Kindle, </a:t>
            </a:r>
            <a:r>
              <a:rPr lang="en-US" dirty="0" err="1" smtClean="0"/>
              <a:t>eReader</a:t>
            </a:r>
            <a:r>
              <a:rPr lang="en-US" dirty="0" smtClean="0"/>
              <a:t>, </a:t>
            </a:r>
            <a:r>
              <a:rPr lang="en-US" dirty="0" err="1" smtClean="0"/>
              <a:t>Mobipocket</a:t>
            </a:r>
            <a:r>
              <a:rPr lang="en-US" dirty="0" smtClean="0"/>
              <a:t>, etc</a:t>
            </a:r>
          </a:p>
          <a:p>
            <a:r>
              <a:rPr lang="en-US" dirty="0" smtClean="0"/>
              <a:t>Advanced formats / Exclusivity </a:t>
            </a:r>
          </a:p>
          <a:p>
            <a:r>
              <a:rPr lang="en-US" dirty="0" smtClean="0"/>
              <a:t>EPUB: Industry Standard Format</a:t>
            </a:r>
          </a:p>
          <a:p>
            <a:r>
              <a:rPr lang="en-US" dirty="0" smtClean="0"/>
              <a:t>Converting between e-book formats</a:t>
            </a:r>
          </a:p>
          <a:p>
            <a:r>
              <a:rPr lang="en-US" dirty="0" smtClean="0"/>
              <a:t>DRM (Digital Rights Management): anti-copying technology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037"/>
          </a:xfrm>
        </p:spPr>
        <p:txBody>
          <a:bodyPr>
            <a:noAutofit/>
          </a:bodyPr>
          <a:lstStyle/>
          <a:p>
            <a:r>
              <a:rPr lang="en-US" sz="2800" b="1" smtClean="0"/>
              <a:t>Comparison of Popular </a:t>
            </a:r>
            <a:r>
              <a:rPr lang="en-US" sz="2800" b="1" dirty="0" smtClean="0"/>
              <a:t>e-book Formats</a:t>
            </a:r>
            <a:endParaRPr lang="en-US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0091" y="924464"/>
          <a:ext cx="8576133" cy="41071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06044"/>
                <a:gridCol w="799763"/>
                <a:gridCol w="952904"/>
                <a:gridCol w="952904"/>
                <a:gridCol w="952904"/>
                <a:gridCol w="952904"/>
                <a:gridCol w="885441"/>
                <a:gridCol w="910740"/>
                <a:gridCol w="1062529"/>
              </a:tblGrid>
              <a:tr h="44959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Plain text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HTML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PostScript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PDF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EPUB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Kindle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eReader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Mobipocket</a:t>
                      </a:r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File</a:t>
                      </a:r>
                      <a:r>
                        <a:rPr lang="en-US" sz="1200" baseline="0" dirty="0" smtClean="0"/>
                        <a:t> name extension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.txt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.html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</a:t>
                      </a:r>
                      <a:r>
                        <a:rPr lang="en-US" sz="1200" dirty="0" err="1" smtClean="0"/>
                        <a:t>ps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</a:t>
                      </a:r>
                      <a:r>
                        <a:rPr lang="en-US" sz="1200" dirty="0" err="1" smtClean="0"/>
                        <a:t>pdf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</a:t>
                      </a:r>
                      <a:r>
                        <a:rPr lang="en-US" sz="1200" dirty="0" err="1" smtClean="0"/>
                        <a:t>epub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</a:t>
                      </a:r>
                      <a:r>
                        <a:rPr lang="en-US" sz="1200" dirty="0" err="1" smtClean="0"/>
                        <a:t>azw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</a:t>
                      </a:r>
                      <a:r>
                        <a:rPr lang="en-US" sz="1200" dirty="0" err="1" smtClean="0"/>
                        <a:t>pdb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.</a:t>
                      </a:r>
                      <a:r>
                        <a:rPr lang="en-US" sz="1200" dirty="0" err="1" smtClean="0"/>
                        <a:t>prc</a:t>
                      </a:r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DRM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Apple </a:t>
                      </a:r>
                      <a:r>
                        <a:rPr lang="en-US" sz="1200" dirty="0" err="1" smtClean="0"/>
                        <a:t>iPad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Android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Amazon Kindle 2, DX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Kindle Fire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Barnes &amp; Noble Nook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  <a:tr h="4495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Sony Reader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Yes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are the main concerns?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Complex business models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Multiple platforms and formats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sz="4000" b="1" dirty="0" smtClean="0">
                <a:solidFill>
                  <a:srgbClr val="00B050"/>
                </a:solidFill>
              </a:rPr>
              <a:t>Complex licensing issues &amp; DRM(Digital Right Management) restrictions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Ownership</a:t>
            </a:r>
          </a:p>
        </p:txBody>
      </p:sp>
    </p:spTree>
    <p:extLst>
      <p:ext uri="{BB962C8B-B14F-4D97-AF65-F5344CB8AC3E}">
        <p14:creationId xmlns:p14="http://schemas.microsoft.com/office/powerpoint/2010/main" xmlns="" val="343598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are the e-book licensing issues?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Issues on access and access restrictions</a:t>
            </a:r>
          </a:p>
          <a:p>
            <a:r>
              <a:rPr lang="en-US" sz="2800" dirty="0" smtClean="0"/>
              <a:t>Number of users logged in simultaneously</a:t>
            </a:r>
          </a:p>
          <a:p>
            <a:r>
              <a:rPr lang="en-US" sz="2800" dirty="0" smtClean="0"/>
              <a:t>Number of users who can view a specific e-book at once</a:t>
            </a:r>
          </a:p>
          <a:p>
            <a:r>
              <a:rPr lang="en-US" sz="2800" dirty="0" smtClean="0"/>
              <a:t>Download or print restrictions due to DRM (Digital Right Management) </a:t>
            </a:r>
          </a:p>
          <a:p>
            <a:r>
              <a:rPr lang="en-US" sz="2800" dirty="0" smtClean="0"/>
              <a:t>Select and copy texts from an e-book</a:t>
            </a:r>
          </a:p>
          <a:p>
            <a:r>
              <a:rPr lang="en-US" sz="2800" dirty="0" smtClean="0"/>
              <a:t>Access e-book all at once or only by chapter</a:t>
            </a:r>
          </a:p>
          <a:p>
            <a:r>
              <a:rPr lang="en-US" sz="2800" dirty="0" smtClean="0"/>
              <a:t>Search the text of an e-book</a:t>
            </a:r>
          </a:p>
          <a:p>
            <a:r>
              <a:rPr lang="en-US" sz="2800" dirty="0" smtClean="0"/>
              <a:t>Specific software requirements for accessing e-books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406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are the main concerns?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Complex business models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Multiple platforms and formats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Complex licensing issues &amp; DRM(Digital Right Management) restrictions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sz="4000" b="1" dirty="0" smtClean="0">
                <a:solidFill>
                  <a:srgbClr val="00B050"/>
                </a:solidFill>
              </a:rPr>
              <a:t>Ownership</a:t>
            </a:r>
          </a:p>
        </p:txBody>
      </p:sp>
    </p:spTree>
    <p:extLst>
      <p:ext uri="{BB962C8B-B14F-4D97-AF65-F5344CB8AC3E}">
        <p14:creationId xmlns:p14="http://schemas.microsoft.com/office/powerpoint/2010/main" xmlns="" val="96077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516"/>
            <a:ext cx="8229600" cy="75895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Who owns e-books?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255"/>
            <a:ext cx="8229600" cy="561623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Copyright </a:t>
            </a:r>
          </a:p>
          <a:p>
            <a:pPr lvl="1"/>
            <a:r>
              <a:rPr lang="en-US" sz="2600" dirty="0" smtClean="0"/>
              <a:t>a form of protection provided by the laws of the United States to the authors of original works of authorship (Reference: US Copyright Office) </a:t>
            </a:r>
          </a:p>
          <a:p>
            <a:pPr lvl="1">
              <a:buNone/>
            </a:pPr>
            <a:endParaRPr lang="en-US" sz="1800" dirty="0" smtClean="0"/>
          </a:p>
          <a:p>
            <a:r>
              <a:rPr lang="en-US" sz="3400" dirty="0" smtClean="0"/>
              <a:t>Ownership of an e-book </a:t>
            </a:r>
          </a:p>
          <a:p>
            <a:pPr lvl="1"/>
            <a:r>
              <a:rPr lang="en-US" sz="2600" dirty="0" smtClean="0"/>
              <a:t>does not provide e-book copyright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3400" dirty="0" smtClean="0"/>
              <a:t>Who has e-book copyright?</a:t>
            </a:r>
          </a:p>
          <a:p>
            <a:pPr lvl="1"/>
            <a:r>
              <a:rPr lang="en-US" sz="2600" dirty="0" smtClean="0"/>
              <a:t>Only the author of that book or someone who has been given rights by the author has that e-book copyright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3400" dirty="0" smtClean="0"/>
              <a:t>Copyright protection using DRM</a:t>
            </a:r>
          </a:p>
          <a:p>
            <a:pPr lvl="1"/>
            <a:r>
              <a:rPr lang="en-US" sz="2600" dirty="0" smtClean="0"/>
              <a:t>DRM (Digital Rights Management) used by publishers to restrict what the users can do with e-books.</a:t>
            </a:r>
          </a:p>
          <a:p>
            <a:pPr lvl="1"/>
            <a:r>
              <a:rPr lang="en-US" sz="2600" dirty="0" smtClean="0"/>
              <a:t>Controls which devices the users can use to read e-books</a:t>
            </a:r>
          </a:p>
          <a:p>
            <a:pPr lvl="1"/>
            <a:r>
              <a:rPr lang="en-US" sz="2600" dirty="0" smtClean="0"/>
              <a:t>Prevents converting e-books from one format to another</a:t>
            </a:r>
          </a:p>
          <a:p>
            <a:pPr lvl="1"/>
            <a:r>
              <a:rPr lang="en-US" sz="2600" dirty="0" smtClean="0"/>
              <a:t>Restricts copying, printing, and/or sharing of digital resources</a:t>
            </a:r>
          </a:p>
          <a:p>
            <a:pPr lvl="1"/>
            <a:r>
              <a:rPr lang="en-US" sz="2600" dirty="0" smtClean="0"/>
              <a:t>Digital Restrictions Management???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None/>
            </a:pPr>
            <a:r>
              <a:rPr lang="en-US" sz="2400" dirty="0" smtClean="0"/>
              <a:t>	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topic?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6994"/>
            <a:ext cx="8229600" cy="4477805"/>
          </a:xfrm>
        </p:spPr>
        <p:txBody>
          <a:bodyPr>
            <a:noAutofit/>
          </a:bodyPr>
          <a:lstStyle/>
          <a:p>
            <a:r>
              <a:rPr lang="en-US" dirty="0" smtClean="0"/>
              <a:t>To survey the e-book environment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become knowledgeable about issues relating to e-books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 make strategic recommendations for developing Korean Studies e-book collection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8037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More Questions?</a:t>
            </a:r>
            <a:endParaRPr lang="en-US" sz="3600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3201315"/>
            <a:ext cx="8229600" cy="349116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What software is required for reading e-books?</a:t>
            </a:r>
          </a:p>
          <a:p>
            <a:r>
              <a:rPr lang="en-US" sz="2400" dirty="0" smtClean="0"/>
              <a:t>How many users can access an e-book at one time?</a:t>
            </a:r>
          </a:p>
          <a:p>
            <a:r>
              <a:rPr lang="en-US" sz="2400" dirty="0" smtClean="0"/>
              <a:t>Can patrons copy, paste, and print e-book content?</a:t>
            </a:r>
          </a:p>
          <a:p>
            <a:r>
              <a:rPr lang="en-US" sz="2400" dirty="0" smtClean="0"/>
              <a:t>How is access managed for downloaded content?</a:t>
            </a:r>
          </a:p>
          <a:p>
            <a:r>
              <a:rPr lang="en-US" sz="2400" dirty="0" smtClean="0"/>
              <a:t>Are e-books compatible with all reading devices(hardware)?</a:t>
            </a:r>
          </a:p>
          <a:p>
            <a:r>
              <a:rPr lang="en-US" sz="2400" dirty="0" smtClean="0"/>
              <a:t>How are e-books priced?</a:t>
            </a:r>
          </a:p>
          <a:p>
            <a:r>
              <a:rPr lang="en-US" sz="2400" dirty="0" smtClean="0"/>
              <a:t>Are MARC records provided?</a:t>
            </a:r>
          </a:p>
          <a:p>
            <a:r>
              <a:rPr lang="en-US" sz="2400" dirty="0" smtClean="0"/>
              <a:t>What are the most advanced and commonly used devices in the current e-reader market?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21879" y="1000360"/>
          <a:ext cx="8576135" cy="20491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15227"/>
                <a:gridCol w="2201385"/>
                <a:gridCol w="1307034"/>
                <a:gridCol w="1288986"/>
                <a:gridCol w="2063503"/>
              </a:tblGrid>
              <a:tr h="63337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Providers (Platforms)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Software (Format)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Concurrency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Restrictions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Business Models</a:t>
                      </a:r>
                      <a:endParaRPr lang="en-US" sz="1400" dirty="0"/>
                    </a:p>
                  </a:txBody>
                  <a:tcPr/>
                </a:tc>
              </a:tr>
              <a:tr h="141578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E-book Library </a:t>
                      </a:r>
                      <a:r>
                        <a:rPr lang="en-US" sz="1400" dirty="0" smtClean="0"/>
                        <a:t>(EBL)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No plug-ins</a:t>
                      </a:r>
                      <a:r>
                        <a:rPr lang="en-US" sz="1400" baseline="0" dirty="0" smtClean="0"/>
                        <a:t> or software</a:t>
                      </a:r>
                      <a:endParaRPr lang="en-U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Adobe Reader or Adobe Digital Editions for reading</a:t>
                      </a:r>
                      <a:r>
                        <a:rPr lang="en-US" sz="1400" baseline="0" dirty="0" smtClean="0"/>
                        <a:t> online/downloading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Simultaneous,</a:t>
                      </a:r>
                      <a:r>
                        <a:rPr lang="en-US" sz="1400" baseline="0" dirty="0" smtClean="0"/>
                        <a:t> multi-user access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Copy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Print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DRM used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Purchase with perpetual  access (non-linear</a:t>
                      </a:r>
                      <a:r>
                        <a:rPr lang="en-US" sz="1400" baseline="0" dirty="0" smtClean="0"/>
                        <a:t> lending model or unlimited access)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Demand-driven access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Non English language e-book availability?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940"/>
            <a:ext cx="8229600" cy="555406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ebrary</a:t>
            </a:r>
            <a:endParaRPr lang="en-US" dirty="0" smtClean="0"/>
          </a:p>
          <a:p>
            <a:pPr marL="742950" lvl="2" indent="-342900"/>
            <a:r>
              <a:rPr lang="en-US" sz="2900" dirty="0" smtClean="0"/>
              <a:t>Spanish and Portuguese language materials</a:t>
            </a:r>
          </a:p>
          <a:p>
            <a:pPr marL="742950" lvl="2" indent="-342900">
              <a:buNone/>
            </a:pPr>
            <a:endParaRPr lang="en-US" sz="2900" dirty="0" smtClean="0"/>
          </a:p>
          <a:p>
            <a:r>
              <a:rPr lang="en-US" dirty="0" smtClean="0"/>
              <a:t>EBSCO eBook collection (formally </a:t>
            </a:r>
            <a:r>
              <a:rPr lang="en-US" dirty="0" err="1" smtClean="0"/>
              <a:t>NetLibrary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According to e-books new titles (total 4042 titles) on Feb 15, 2012</a:t>
            </a:r>
          </a:p>
          <a:p>
            <a:pPr lvl="1"/>
            <a:r>
              <a:rPr lang="en-US" dirty="0" smtClean="0"/>
              <a:t>English (3570), German (340), Japan (78), Spanish (23), French (21), Italian (8), China (1), Latin (1)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err="1" smtClean="0"/>
              <a:t>OverDrive</a:t>
            </a:r>
            <a:endParaRPr lang="en-US" dirty="0" smtClean="0"/>
          </a:p>
          <a:p>
            <a:pPr lvl="1"/>
            <a:r>
              <a:rPr lang="en-US" dirty="0" smtClean="0"/>
              <a:t>Platform for public libraries with more than 700,000 digital titles</a:t>
            </a:r>
          </a:p>
          <a:p>
            <a:pPr lvl="1"/>
            <a:r>
              <a:rPr lang="en-US" dirty="0" smtClean="0"/>
              <a:t>Added thousands of foreign-language materials in more than 50 languages in January, 2012</a:t>
            </a:r>
          </a:p>
          <a:p>
            <a:pPr lvl="1"/>
            <a:r>
              <a:rPr lang="en-US" dirty="0" smtClean="0"/>
              <a:t>66 titles in Korean as of Feb 25, 2012 (all of them are ESL materials and children’s books)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Area for further development for international and area studies scholars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challenges do we have?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Choose e-book platforms to meet the user’s needs 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egotiate pricing and licensing</a:t>
            </a:r>
          </a:p>
          <a:p>
            <a:endParaRPr lang="en-US" dirty="0"/>
          </a:p>
          <a:p>
            <a:r>
              <a:rPr lang="en-US" dirty="0"/>
              <a:t>Model Licenses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Minimize DRM restrictions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Advertise and Educate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30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722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Thanks!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err="1" smtClean="0"/>
              <a:t>Miree</a:t>
            </a:r>
            <a:r>
              <a:rPr lang="en-US" sz="2400" dirty="0" smtClean="0"/>
              <a:t> Ku</a:t>
            </a:r>
            <a:br>
              <a:rPr lang="en-US" sz="2400" dirty="0" smtClean="0"/>
            </a:br>
            <a:r>
              <a:rPr lang="en-US" sz="2400" dirty="0" smtClean="0"/>
              <a:t>Duke University, Korean Studies Librarian</a:t>
            </a:r>
            <a:br>
              <a:rPr lang="en-US" sz="2400" dirty="0" smtClean="0"/>
            </a:br>
            <a:r>
              <a:rPr lang="en-US" sz="2400" dirty="0" smtClean="0">
                <a:hlinkClick r:id="rId3"/>
              </a:rPr>
              <a:t>miree.ku@duke.edu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E-book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International Digital Publishing Forum (IDPF)</a:t>
            </a:r>
          </a:p>
          <a:p>
            <a:pPr lvl="1"/>
            <a:r>
              <a:rPr lang="en-US" sz="2400" dirty="0" smtClean="0">
                <a:hlinkClick r:id="rId3"/>
              </a:rPr>
              <a:t>E-book statistics</a:t>
            </a:r>
            <a:endParaRPr lang="en-US" sz="2400" dirty="0" smtClean="0"/>
          </a:p>
          <a:p>
            <a:r>
              <a:rPr lang="en-US" sz="2400" dirty="0" smtClean="0"/>
              <a:t>Book Industry Study Group (BISG)</a:t>
            </a:r>
          </a:p>
          <a:p>
            <a:pPr lvl="1"/>
            <a:r>
              <a:rPr lang="en-US" sz="2400" dirty="0" smtClean="0">
                <a:hlinkClick r:id="rId4"/>
              </a:rPr>
              <a:t>Consumer Attitudes Toward E-Book Reading</a:t>
            </a:r>
            <a:endParaRPr lang="en-US" sz="2400" dirty="0" smtClean="0"/>
          </a:p>
          <a:p>
            <a:r>
              <a:rPr lang="en-US" sz="2400" dirty="0" smtClean="0"/>
              <a:t>Association of American Publishers (AAP)</a:t>
            </a:r>
          </a:p>
          <a:p>
            <a:pPr lvl="1"/>
            <a:r>
              <a:rPr lang="en-US" sz="2400" dirty="0" err="1" smtClean="0">
                <a:hlinkClick r:id="rId5"/>
              </a:rPr>
              <a:t>BookStats</a:t>
            </a:r>
            <a:endParaRPr lang="en-US" sz="2400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3670" y="4520505"/>
          <a:ext cx="8044869" cy="20054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83382"/>
                <a:gridCol w="1379864"/>
                <a:gridCol w="2681623"/>
              </a:tblGrid>
              <a:tr h="6095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Key indicators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Values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095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e-book</a:t>
                      </a:r>
                      <a:r>
                        <a:rPr lang="en-US" baseline="0" dirty="0" smtClean="0"/>
                        <a:t> market share in 2010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6.4%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0.6% in 2008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725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e-book</a:t>
                      </a:r>
                      <a:r>
                        <a:rPr lang="en-US" baseline="0" dirty="0" smtClean="0"/>
                        <a:t> total net revenue in 2010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$878 million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114 million units sold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001181606"/>
              </p:ext>
            </p:extLst>
          </p:nvPr>
        </p:nvGraphicFramePr>
        <p:xfrm>
          <a:off x="397775" y="309648"/>
          <a:ext cx="8424346" cy="64587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64583"/>
                <a:gridCol w="6559763"/>
              </a:tblGrid>
              <a:tr h="3848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E-book</a:t>
                      </a:r>
                      <a:r>
                        <a:rPr lang="en-US" baseline="0" dirty="0" smtClean="0"/>
                        <a:t> issues</a:t>
                      </a:r>
                      <a:endParaRPr lang="en-US" dirty="0"/>
                    </a:p>
                  </a:txBody>
                  <a:tcPr/>
                </a:tc>
              </a:tr>
              <a:tr h="12185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Access and Access Restriction Issues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Platforms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Licensing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Perpetual access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Digital Rights Management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110696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Collection Development Issues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Identify collection development criteria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Selection: who selects, how, and how much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Coordinate print and electronic formats to minimize duplication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Usage statistics</a:t>
                      </a:r>
                      <a:endParaRPr lang="en-US" sz="1400" dirty="0"/>
                    </a:p>
                  </a:txBody>
                  <a:tcPr/>
                </a:tc>
              </a:tr>
              <a:tr h="121856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Issues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Pricing</a:t>
                      </a:r>
                      <a:r>
                        <a:rPr lang="en-US" sz="1400" baseline="0" dirty="0" smtClean="0"/>
                        <a:t> options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Acquisition</a:t>
                      </a:r>
                      <a:r>
                        <a:rPr lang="en-US" sz="1400" baseline="0" dirty="0" smtClean="0"/>
                        <a:t> options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Platform maintenance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Funding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14430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Technical Issues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Hardware</a:t>
                      </a:r>
                      <a:r>
                        <a:rPr lang="en-US" sz="1400" baseline="0" dirty="0" smtClean="0"/>
                        <a:t> (Devices)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Software (Format)</a:t>
                      </a:r>
                      <a:endParaRPr lang="en-US" sz="14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MARC records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Efficient workflows in acquisitions and cataloging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Perpetual access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Authentication of eligible users, both on-and off-campus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8621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Other Issues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Vendors,</a:t>
                      </a:r>
                      <a:r>
                        <a:rPr lang="en-US" sz="1400" baseline="0" dirty="0" smtClean="0"/>
                        <a:t> Aggregators, Publishers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Shared digital contents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Public domain titles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are the main concerns?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4000" b="1" dirty="0" smtClean="0">
                <a:solidFill>
                  <a:srgbClr val="00B050"/>
                </a:solidFill>
              </a:rPr>
              <a:t>Complex business models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Multiple platforms and formats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Complex licensing issues &amp; DRM(Digital Right Management) restrictions</a:t>
            </a:r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Ownership</a:t>
            </a:r>
          </a:p>
        </p:txBody>
      </p:sp>
    </p:spTree>
    <p:extLst>
      <p:ext uri="{BB962C8B-B14F-4D97-AF65-F5344CB8AC3E}">
        <p14:creationId xmlns:p14="http://schemas.microsoft.com/office/powerpoint/2010/main" xmlns="" val="235219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565" y="317305"/>
            <a:ext cx="8229600" cy="57393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Who are e-book providers?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256"/>
            <a:ext cx="8229600" cy="5236754"/>
          </a:xfrm>
        </p:spPr>
        <p:txBody>
          <a:bodyPr>
            <a:normAutofit fontScale="25000" lnSpcReduction="20000"/>
          </a:bodyPr>
          <a:lstStyle/>
          <a:p>
            <a:r>
              <a:rPr lang="en-US" sz="8800" dirty="0" smtClean="0"/>
              <a:t>Scholarly publishers</a:t>
            </a:r>
          </a:p>
          <a:p>
            <a:pPr lvl="1"/>
            <a:r>
              <a:rPr lang="en-US" sz="8000" dirty="0" smtClean="0"/>
              <a:t>Elsevier, Springer, Wiley, Sage, Oxford U Press, Duke U Press, Cambridge U Press, etc</a:t>
            </a:r>
          </a:p>
          <a:p>
            <a:pPr lvl="1"/>
            <a:r>
              <a:rPr lang="en-US" sz="8000" dirty="0" smtClean="0"/>
              <a:t>vendor, publisher and platform providers</a:t>
            </a:r>
          </a:p>
          <a:p>
            <a:pPr lvl="1">
              <a:buNone/>
            </a:pPr>
            <a:endParaRPr lang="en-US" sz="8800" dirty="0" smtClean="0"/>
          </a:p>
          <a:p>
            <a:r>
              <a:rPr lang="en-US" sz="8800" dirty="0" smtClean="0"/>
              <a:t>Aggregators</a:t>
            </a:r>
          </a:p>
          <a:p>
            <a:pPr lvl="1"/>
            <a:r>
              <a:rPr lang="en-US" sz="8000" dirty="0" smtClean="0"/>
              <a:t>E-book Library (EBL), </a:t>
            </a:r>
            <a:r>
              <a:rPr lang="en-US" sz="8000" dirty="0" err="1" smtClean="0"/>
              <a:t>ebrary</a:t>
            </a:r>
            <a:r>
              <a:rPr lang="en-US" sz="8000" dirty="0" smtClean="0"/>
              <a:t>, eBook Collection (formally </a:t>
            </a:r>
            <a:r>
              <a:rPr lang="en-US" sz="8000" dirty="0" err="1" smtClean="0"/>
              <a:t>NetLibrary</a:t>
            </a:r>
            <a:r>
              <a:rPr lang="en-US" sz="8000" dirty="0" smtClean="0"/>
              <a:t>), </a:t>
            </a:r>
            <a:r>
              <a:rPr lang="en-US" sz="8000" dirty="0" err="1" smtClean="0"/>
              <a:t>MyiLibrary</a:t>
            </a:r>
            <a:r>
              <a:rPr lang="en-US" sz="8000" dirty="0" smtClean="0"/>
              <a:t>, etc</a:t>
            </a:r>
          </a:p>
          <a:p>
            <a:pPr lvl="1"/>
            <a:r>
              <a:rPr lang="en-US" sz="8000" dirty="0" smtClean="0"/>
              <a:t>vendor and platform providers</a:t>
            </a:r>
          </a:p>
          <a:p>
            <a:pPr lvl="1">
              <a:buNone/>
            </a:pPr>
            <a:endParaRPr lang="en-US" sz="8800" dirty="0" smtClean="0"/>
          </a:p>
          <a:p>
            <a:r>
              <a:rPr lang="en-US" sz="8800" dirty="0" smtClean="0"/>
              <a:t>Consortia</a:t>
            </a:r>
          </a:p>
          <a:p>
            <a:pPr lvl="1"/>
            <a:r>
              <a:rPr lang="en-US" sz="8000" dirty="0" smtClean="0"/>
              <a:t>Credo, Project Muse, </a:t>
            </a:r>
            <a:r>
              <a:rPr lang="en-US" sz="8000" dirty="0" err="1" smtClean="0"/>
              <a:t>Books@JSTOR</a:t>
            </a:r>
            <a:r>
              <a:rPr lang="en-US" sz="8000" dirty="0" smtClean="0"/>
              <a:t>, etc</a:t>
            </a:r>
          </a:p>
          <a:p>
            <a:pPr lvl="1"/>
            <a:r>
              <a:rPr lang="en-US" sz="8000" dirty="0" smtClean="0"/>
              <a:t>Publisher and platform providers</a:t>
            </a:r>
          </a:p>
          <a:p>
            <a:pPr lvl="1">
              <a:buNone/>
            </a:pPr>
            <a:endParaRPr lang="en-US" sz="8800" dirty="0" smtClean="0"/>
          </a:p>
          <a:p>
            <a:r>
              <a:rPr lang="en-US" sz="8800" dirty="0" smtClean="0"/>
              <a:t>Yankee Book Peddler</a:t>
            </a:r>
          </a:p>
          <a:p>
            <a:pPr lvl="1"/>
            <a:r>
              <a:rPr lang="en-US" sz="8000" dirty="0" smtClean="0"/>
              <a:t>vendor</a:t>
            </a:r>
          </a:p>
          <a:p>
            <a:pPr lvl="1"/>
            <a:r>
              <a:rPr lang="en-US" sz="8000" dirty="0" smtClean="0"/>
              <a:t>Not a  platform provider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75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What business models are available?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940"/>
            <a:ext cx="8229600" cy="523675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Subscription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Purchase (Perpetual Archive)</a:t>
            </a:r>
          </a:p>
          <a:p>
            <a:pPr lvl="1"/>
            <a:r>
              <a:rPr lang="en-US" dirty="0" smtClean="0"/>
              <a:t>Multiple concurrent access</a:t>
            </a:r>
          </a:p>
          <a:p>
            <a:pPr lvl="1"/>
            <a:r>
              <a:rPr lang="en-US" dirty="0" smtClean="0"/>
              <a:t>Unrestricted, perpetual access by unlimited number of patrons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Patron (Demand) Driven Acquisition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Short-Term Loans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E-approvals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912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393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How can I choose an e-book acquisition model?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256"/>
            <a:ext cx="8229600" cy="554033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Why Subscribe?</a:t>
            </a:r>
          </a:p>
          <a:p>
            <a:pPr lvl="1"/>
            <a:r>
              <a:rPr lang="en-US" dirty="0" smtClean="0"/>
              <a:t>Unlimited multi-user access</a:t>
            </a:r>
          </a:p>
          <a:p>
            <a:pPr lvl="1"/>
            <a:r>
              <a:rPr lang="en-US" dirty="0" smtClean="0"/>
              <a:t>Affordable</a:t>
            </a:r>
          </a:p>
          <a:p>
            <a:r>
              <a:rPr lang="en-US" dirty="0" smtClean="0"/>
              <a:t>Why Purchase?</a:t>
            </a:r>
          </a:p>
          <a:p>
            <a:pPr lvl="1"/>
            <a:r>
              <a:rPr lang="en-US" dirty="0" smtClean="0"/>
              <a:t>Archives titles in perpetuity</a:t>
            </a:r>
          </a:p>
          <a:p>
            <a:pPr lvl="1"/>
            <a:r>
              <a:rPr lang="en-US" dirty="0" smtClean="0"/>
              <a:t>No minimum purchase</a:t>
            </a:r>
          </a:p>
          <a:p>
            <a:pPr lvl="1"/>
            <a:r>
              <a:rPr lang="en-US" dirty="0" smtClean="0"/>
              <a:t>Single and multi-user access</a:t>
            </a:r>
          </a:p>
          <a:p>
            <a:pPr lvl="1"/>
            <a:r>
              <a:rPr lang="en-US" dirty="0" smtClean="0"/>
              <a:t>Many front-list titles</a:t>
            </a:r>
          </a:p>
          <a:p>
            <a:r>
              <a:rPr lang="en-US" dirty="0" smtClean="0"/>
              <a:t>Why Patron Driven Acquisition?</a:t>
            </a:r>
          </a:p>
          <a:p>
            <a:pPr lvl="1"/>
            <a:r>
              <a:rPr lang="en-US" dirty="0" smtClean="0"/>
              <a:t>Ensure titles get used</a:t>
            </a:r>
          </a:p>
          <a:p>
            <a:pPr lvl="1"/>
            <a:r>
              <a:rPr lang="en-US" dirty="0" smtClean="0"/>
              <a:t>Archive titles in perpetuity</a:t>
            </a:r>
          </a:p>
          <a:p>
            <a:pPr lvl="1"/>
            <a:r>
              <a:rPr lang="en-US" dirty="0" smtClean="0"/>
              <a:t>Real-time profiling and collection management</a:t>
            </a:r>
          </a:p>
          <a:p>
            <a:pPr lvl="1"/>
            <a:r>
              <a:rPr lang="en-US" dirty="0" smtClean="0"/>
              <a:t>Generous triggers</a:t>
            </a:r>
          </a:p>
          <a:p>
            <a:r>
              <a:rPr lang="en-US" dirty="0" smtClean="0"/>
              <a:t>Why Short-Term Loans?</a:t>
            </a:r>
          </a:p>
          <a:p>
            <a:pPr lvl="1"/>
            <a:r>
              <a:rPr lang="en-US" dirty="0" smtClean="0"/>
              <a:t>Provide on-demand access to titles</a:t>
            </a:r>
          </a:p>
          <a:p>
            <a:pPr lvl="1"/>
            <a:r>
              <a:rPr lang="en-US" dirty="0" smtClean="0"/>
              <a:t>Pay to rent only titles that are used</a:t>
            </a:r>
          </a:p>
          <a:p>
            <a:pPr lvl="1"/>
            <a:r>
              <a:rPr lang="en-US" dirty="0" smtClean="0"/>
              <a:t>Generous triggers</a:t>
            </a:r>
          </a:p>
          <a:p>
            <a:pPr lvl="1"/>
            <a:r>
              <a:rPr lang="en-US" dirty="0" smtClean="0"/>
              <a:t>Choose number of loans and duration</a:t>
            </a:r>
          </a:p>
          <a:p>
            <a:pPr lvl="1"/>
            <a:r>
              <a:rPr lang="en-US" dirty="0" smtClean="0"/>
              <a:t>Ability to use with Patron Driven Acquisition for mediation</a:t>
            </a:r>
          </a:p>
          <a:p>
            <a:r>
              <a:rPr lang="en-US" dirty="0" smtClean="0"/>
              <a:t>Why e-book Approval Plan?</a:t>
            </a:r>
          </a:p>
          <a:p>
            <a:pPr lvl="1"/>
            <a:r>
              <a:rPr lang="en-US" dirty="0" smtClean="0"/>
              <a:t>Immediate access to preview the full text prior to its acquisition</a:t>
            </a:r>
          </a:p>
          <a:p>
            <a:pPr lvl="1"/>
            <a:r>
              <a:rPr lang="en-US" dirty="0" smtClean="0"/>
              <a:t>Power of the selector to refuse a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514"/>
            <a:ext cx="8229600" cy="379475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Comparison of e-book Platforms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3859269"/>
              </p:ext>
            </p:extLst>
          </p:nvPr>
        </p:nvGraphicFramePr>
        <p:xfrm>
          <a:off x="245986" y="672381"/>
          <a:ext cx="8652029" cy="6096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14319"/>
                <a:gridCol w="2125060"/>
                <a:gridCol w="1821480"/>
                <a:gridCol w="1138425"/>
                <a:gridCol w="2352745"/>
              </a:tblGrid>
              <a:tr h="3794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Providers (Platforms)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Software (Format)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Concurrency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Restrictions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Business Models</a:t>
                      </a:r>
                      <a:endParaRPr lang="en-US" sz="1400" dirty="0"/>
                    </a:p>
                  </a:txBody>
                  <a:tcPr/>
                </a:tc>
              </a:tr>
              <a:tr h="88199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E-book Library </a:t>
                      </a:r>
                      <a:r>
                        <a:rPr lang="en-US" sz="1400" dirty="0" smtClean="0"/>
                        <a:t>(EBL)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No plug-ins</a:t>
                      </a:r>
                      <a:r>
                        <a:rPr lang="en-US" sz="1400" baseline="0" dirty="0" smtClean="0"/>
                        <a:t> or software</a:t>
                      </a:r>
                      <a:endParaRPr lang="en-U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Adobe Reader or Adobe Digital Editions for reading</a:t>
                      </a:r>
                      <a:r>
                        <a:rPr lang="en-US" sz="1400" baseline="0" dirty="0" smtClean="0"/>
                        <a:t> online/downloading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Simultaneous,</a:t>
                      </a:r>
                      <a:r>
                        <a:rPr lang="en-US" sz="1400" baseline="0" dirty="0" smtClean="0"/>
                        <a:t> multi-user access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Copy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Print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DRM used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Purchase with perpetual  access (non-linear</a:t>
                      </a:r>
                      <a:r>
                        <a:rPr lang="en-US" sz="1400" baseline="0" dirty="0" smtClean="0"/>
                        <a:t> lending model or unlimited access)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Demand-driven access </a:t>
                      </a:r>
                      <a:endParaRPr lang="en-US" sz="1400" dirty="0"/>
                    </a:p>
                  </a:txBody>
                  <a:tcPr/>
                </a:tc>
              </a:tr>
              <a:tr h="1217684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hlinkClick r:id="rId4"/>
                        </a:rPr>
                        <a:t>ebrary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Dedicated</a:t>
                      </a:r>
                      <a:r>
                        <a:rPr lang="en-US" sz="1400" baseline="0" dirty="0" smtClean="0"/>
                        <a:t> mobile app for </a:t>
                      </a:r>
                      <a:r>
                        <a:rPr lang="en-US" sz="1400" baseline="0" dirty="0" err="1" smtClean="0"/>
                        <a:t>iPad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iPhone</a:t>
                      </a:r>
                      <a:r>
                        <a:rPr lang="en-US" sz="1400" baseline="0" dirty="0" smtClean="0"/>
                        <a:t> and </a:t>
                      </a:r>
                      <a:r>
                        <a:rPr lang="en-US" sz="1400" baseline="0" dirty="0" err="1" smtClean="0"/>
                        <a:t>iPad</a:t>
                      </a:r>
                      <a:endParaRPr lang="en-US" sz="14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err="1" smtClean="0"/>
                        <a:t>ebrary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QuickViewer</a:t>
                      </a:r>
                      <a:r>
                        <a:rPr lang="en-US" sz="1400" baseline="0" dirty="0" smtClean="0"/>
                        <a:t> Reader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Adobe Digital Editions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Simultaneous</a:t>
                      </a:r>
                      <a:r>
                        <a:rPr lang="en-US" sz="1400" baseline="0" dirty="0" smtClean="0"/>
                        <a:t>, multi-user access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Copy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Print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Paste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DRM used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Subscription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Perpetual</a:t>
                      </a:r>
                      <a:r>
                        <a:rPr lang="en-US" sz="1400" baseline="0" dirty="0" smtClean="0"/>
                        <a:t> archive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Patron driven acquisition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Short-tem loans</a:t>
                      </a:r>
                      <a:endParaRPr lang="en-US" sz="1400" dirty="0"/>
                    </a:p>
                  </a:txBody>
                  <a:tcPr/>
                </a:tc>
              </a:tr>
              <a:tr h="99928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5"/>
                        </a:rPr>
                        <a:t>EBSCO eBook collection </a:t>
                      </a:r>
                      <a:r>
                        <a:rPr lang="en-US" sz="1400" dirty="0" smtClean="0"/>
                        <a:t>(formally </a:t>
                      </a:r>
                      <a:r>
                        <a:rPr lang="en-US" sz="1400" dirty="0" err="1" smtClean="0"/>
                        <a:t>NetLibrary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Adobe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PDF format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hlinkClick r:id="rId6"/>
                        </a:rPr>
                        <a:t>Adobe Digital Editions</a:t>
                      </a:r>
                      <a:r>
                        <a:rPr lang="en-US" sz="1400" baseline="0" dirty="0" smtClean="0">
                          <a:hlinkClick r:id="rId6"/>
                        </a:rPr>
                        <a:t> </a:t>
                      </a:r>
                      <a:r>
                        <a:rPr lang="en-US" sz="1400" baseline="0" dirty="0" smtClean="0"/>
                        <a:t>(</a:t>
                      </a:r>
                      <a:r>
                        <a:rPr lang="en-US" sz="1400" dirty="0" smtClean="0"/>
                        <a:t>free software)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Adobe</a:t>
                      </a:r>
                      <a:r>
                        <a:rPr lang="en-US" sz="1400" baseline="0" dirty="0" smtClean="0"/>
                        <a:t> Reader for some </a:t>
                      </a:r>
                      <a:r>
                        <a:rPr lang="en-US" sz="1400" baseline="0" dirty="0" err="1" smtClean="0"/>
                        <a:t>ebooks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From</a:t>
                      </a:r>
                      <a:r>
                        <a:rPr lang="en-US" sz="1400" baseline="0" dirty="0" smtClean="0"/>
                        <a:t> a single simultaneous user to unlimited simultaneous user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Copy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Print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DRM used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Annual fee or Ongoing prepaid</a:t>
                      </a:r>
                      <a:r>
                        <a:rPr lang="en-US" sz="1400" baseline="0" dirty="0" smtClean="0"/>
                        <a:t> fee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Content service and support fee</a:t>
                      </a:r>
                      <a:endParaRPr lang="en-US" sz="1400" dirty="0"/>
                    </a:p>
                  </a:txBody>
                  <a:tcPr/>
                </a:tc>
              </a:tr>
              <a:tr h="81759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hlinkClick r:id="rId7"/>
                        </a:rPr>
                        <a:t>MyiLibrary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Adobe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PDF format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Web browser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Adobe Acrobat Reader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Single  user model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Multiple</a:t>
                      </a:r>
                      <a:r>
                        <a:rPr lang="en-US" sz="1400" baseline="0" dirty="0" smtClean="0"/>
                        <a:t> user model (two to unlimited)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Copy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Print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Paste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DRM used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Perpetual Access : single user</a:t>
                      </a:r>
                      <a:r>
                        <a:rPr lang="en-US" sz="1400" baseline="0" dirty="0" smtClean="0"/>
                        <a:t> price, multi user price, small annual access fee, download option annual fee</a:t>
                      </a:r>
                      <a:endParaRPr lang="en-US" sz="1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Subscription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Consortia</a:t>
                      </a:r>
                      <a:r>
                        <a:rPr lang="en-US" sz="1400" baseline="0" dirty="0" smtClean="0"/>
                        <a:t> price</a:t>
                      </a:r>
                      <a:endParaRPr lang="en-US" sz="1400" dirty="0"/>
                    </a:p>
                  </a:txBody>
                  <a:tcPr/>
                </a:tc>
              </a:tr>
              <a:tr h="493761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8"/>
                        </a:rPr>
                        <a:t>Credo Reference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Web browser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Adobe</a:t>
                      </a:r>
                      <a:r>
                        <a:rPr lang="en-US" sz="1400" baseline="0" dirty="0" smtClean="0"/>
                        <a:t>  Reader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Unlimited, simultaneous users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400" dirty="0" smtClean="0"/>
                        <a:t>Subscription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14175</TotalTime>
  <Words>1409</Words>
  <Application>Microsoft Office PowerPoint</Application>
  <PresentationFormat>화면 슬라이드 쇼(4:3)</PresentationFormat>
  <Paragraphs>389</Paragraphs>
  <Slides>23</Slides>
  <Notes>23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Office Theme</vt:lpstr>
      <vt:lpstr>E-book Landscape  in Academic Libraries</vt:lpstr>
      <vt:lpstr>Why this topic?</vt:lpstr>
      <vt:lpstr>E-book Statistics</vt:lpstr>
      <vt:lpstr>슬라이드 4</vt:lpstr>
      <vt:lpstr>What are the main concerns?</vt:lpstr>
      <vt:lpstr>Who are e-book providers?</vt:lpstr>
      <vt:lpstr>What business models are available? </vt:lpstr>
      <vt:lpstr>How can I choose an e-book acquisition model?</vt:lpstr>
      <vt:lpstr>Comparison of e-book Platforms</vt:lpstr>
      <vt:lpstr>Additional features?</vt:lpstr>
      <vt:lpstr>Compare eBook Platforms (JISC Academic Database Assessment Tool)</vt:lpstr>
      <vt:lpstr>E-book Platforms Comparison Results</vt:lpstr>
      <vt:lpstr>What are the main concerns?</vt:lpstr>
      <vt:lpstr>Why so many different formats?</vt:lpstr>
      <vt:lpstr>Comparison of Popular e-book Formats</vt:lpstr>
      <vt:lpstr>What are the main concerns?</vt:lpstr>
      <vt:lpstr>What are the e-book licensing issues?</vt:lpstr>
      <vt:lpstr>What are the main concerns?</vt:lpstr>
      <vt:lpstr>Who owns e-books?</vt:lpstr>
      <vt:lpstr>More Questions?</vt:lpstr>
      <vt:lpstr>Non English language e-book availability?</vt:lpstr>
      <vt:lpstr>What challenges do we have?</vt:lpstr>
      <vt:lpstr>  Thanks!    Miree Ku Duke University, Korean Studies Librarian miree.ku@duke.edu </vt:lpstr>
    </vt:vector>
  </TitlesOfParts>
  <Company>Duke University Library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Miree Ku</dc:creator>
  <cp:lastModifiedBy>samsung</cp:lastModifiedBy>
  <cp:revision>216</cp:revision>
  <cp:lastPrinted>2012-03-07T22:31:40Z</cp:lastPrinted>
  <dcterms:created xsi:type="dcterms:W3CDTF">2012-02-18T18:09:47Z</dcterms:created>
  <dcterms:modified xsi:type="dcterms:W3CDTF">2012-03-12T15:47:32Z</dcterms:modified>
</cp:coreProperties>
</file>